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3"/>
    <p:sldId id="256" r:id="rId4"/>
    <p:sldId id="260" r:id="rId5"/>
    <p:sldId id="261" r:id="rId6"/>
    <p:sldId id="264" r:id="rId7"/>
    <p:sldId id="265" r:id="rId8"/>
    <p:sldId id="274" r:id="rId9"/>
    <p:sldId id="275" r:id="rId10"/>
    <p:sldId id="276" r:id="rId11"/>
    <p:sldId id="277" r:id="rId12"/>
    <p:sldId id="263" r:id="rId13"/>
    <p:sldId id="262" r:id="rId14"/>
    <p:sldId id="280" r:id="rId15"/>
    <p:sldId id="281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ccfddl.github.io" TargetMode="External"/><Relationship Id="rId2" Type="http://schemas.openxmlformats.org/officeDocument/2006/relationships/hyperlink" Target="https://www.ais.cn/attendees" TargetMode="Externa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hyperlink" Target="https://comphub.notion.site/CompHub-c353e310c8f84846ace87a13221637e8" TargetMode="Externa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898015"/>
          </a:xfrm>
        </p:spPr>
        <p:txBody>
          <a:bodyPr/>
          <a:lstStyle/>
          <a:p>
            <a:r>
              <a:rPr lang="en-US" altLang="zh-CN" sz="4400"/>
              <a:t>AI</a:t>
            </a:r>
            <a:r>
              <a:rPr lang="zh-CN" altLang="en-US" sz="4400"/>
              <a:t>与大模型时代的学习与成长</a:t>
            </a:r>
            <a:endParaRPr lang="zh-CN" altLang="en-US" sz="4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王荣胜</a:t>
            </a:r>
            <a:endParaRPr lang="zh-CN" altLang="en-US"/>
          </a:p>
          <a:p>
            <a:r>
              <a:rPr lang="en-US" altLang="zh-CN"/>
              <a:t>2024/06/16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8964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ym typeface="+mn-ea"/>
              </a:rPr>
              <a:t>不要给自己设限，要有终身学习观念</a:t>
            </a:r>
            <a:endParaRPr lang="zh-CN" altLang="en-US" sz="280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7620" y="647065"/>
            <a:ext cx="5493385" cy="345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908050"/>
            <a:ext cx="5904865" cy="3133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2125980" y="4176395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YouTube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450580" y="4185920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Bilibili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938270" y="51530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好的老师不仅在校园里，也在网络上！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480310"/>
            <a:ext cx="9144000" cy="1164590"/>
          </a:xfrm>
        </p:spPr>
        <p:txBody>
          <a:bodyPr/>
          <a:lstStyle/>
          <a:p>
            <a:r>
              <a:rPr lang="zh-CN" altLang="en-US" sz="4400">
                <a:sym typeface="+mn-ea"/>
              </a:rPr>
              <a:t>明确目标，硕士阶段深耕细作</a:t>
            </a:r>
            <a:endParaRPr lang="zh-CN" altLang="en-US"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3456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我的硕士经历</a:t>
            </a:r>
            <a:endParaRPr lang="zh-CN" altLang="en-US" sz="2800"/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5445" y="798195"/>
            <a:ext cx="11282680" cy="5605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大学毕业后进入澳门理工大学大数据与物联网硕士课程</a:t>
            </a:r>
            <a:endParaRPr lang="zh-CN" alt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/>
              <a:t>研一从事</a:t>
            </a:r>
            <a:r>
              <a:rPr lang="en-US" altLang="zh-CN" sz="2400"/>
              <a:t>Medical AI</a:t>
            </a:r>
            <a:r>
              <a:rPr lang="zh-CN" altLang="en-US" sz="2400"/>
              <a:t>相关的研究工作，主要是乳腺图像</a:t>
            </a:r>
            <a:endParaRPr lang="zh-CN" altLang="en-US" sz="24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发表论文</a:t>
            </a:r>
            <a:endParaRPr lang="zh-CN" altLang="en-US" sz="24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参加竞赛</a:t>
            </a:r>
            <a:endParaRPr lang="zh-CN" alt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/>
              <a:t>研二从事</a:t>
            </a:r>
            <a:r>
              <a:rPr lang="en-US" altLang="zh-CN" sz="2400"/>
              <a:t>Medical LLM</a:t>
            </a:r>
            <a:r>
              <a:rPr lang="zh-CN" altLang="en-US" sz="2400"/>
              <a:t>相关的研究工作，主要是</a:t>
            </a:r>
            <a:r>
              <a:rPr lang="en-US" altLang="zh-CN" sz="2400"/>
              <a:t>LLM</a:t>
            </a:r>
            <a:r>
              <a:rPr lang="zh-CN" altLang="en-US" sz="2400"/>
              <a:t>训练</a:t>
            </a:r>
            <a:r>
              <a:rPr lang="en-US" altLang="zh-CN" sz="2400"/>
              <a:t>/</a:t>
            </a:r>
            <a:r>
              <a:rPr lang="zh-CN" altLang="en-US" sz="2400"/>
              <a:t>安全</a:t>
            </a:r>
            <a:r>
              <a:rPr lang="en-US" altLang="zh-CN" sz="2400"/>
              <a:t>/RAG</a:t>
            </a:r>
            <a:endParaRPr lang="en-US" altLang="zh-CN" sz="24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发表高水平论文</a:t>
            </a:r>
            <a:endParaRPr lang="zh-CN" altLang="en-US" sz="24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创业</a:t>
            </a:r>
            <a:endParaRPr lang="zh-CN" alt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806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哪怕贡献再小也要发表属于自己的第一篇论文</a:t>
            </a:r>
            <a:endParaRPr lang="zh-CN" altLang="en-US" sz="2800"/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45" y="838835"/>
            <a:ext cx="8380095" cy="90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8834120" y="838835"/>
            <a:ext cx="324040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科研的几点</a:t>
            </a:r>
            <a:r>
              <a:rPr lang="zh-CN" altLang="en-US"/>
              <a:t>心得：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科研没有水不水，人都需要一步一步成长过来，一定要有一篇属于自己的论文发表出来，论文的发表代表你研究闭环的最终</a:t>
            </a:r>
            <a:r>
              <a:rPr lang="zh-CN" altLang="en-US"/>
              <a:t>形成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科研是一个属于脑洞大开与实验验证的行为，一定要动手去做，哪怕做到一半的研究你都可以发表</a:t>
            </a:r>
            <a:r>
              <a:rPr lang="en-US" altLang="zh-CN"/>
              <a:t>Demo Paper</a:t>
            </a:r>
            <a:r>
              <a:rPr lang="zh-CN" altLang="en-US"/>
              <a:t>，任何付出都有</a:t>
            </a:r>
            <a:r>
              <a:rPr lang="zh-CN" altLang="en-US"/>
              <a:t>意义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科研不是一个人的行为，你需要协助你就去找跟你有一样兴趣研究的人去跟你一起</a:t>
            </a:r>
            <a:r>
              <a:rPr lang="en-US" altLang="zh-CN"/>
              <a:t>work</a:t>
            </a:r>
            <a:r>
              <a:rPr lang="zh-CN" altLang="en-US"/>
              <a:t>，这样有效的工作会</a:t>
            </a:r>
            <a:r>
              <a:rPr lang="en-US" altLang="zh-CN"/>
              <a:t>double</a:t>
            </a:r>
            <a:r>
              <a:rPr lang="zh-CN" altLang="en-US"/>
              <a:t>，你的科研圈才会变</a:t>
            </a:r>
            <a:r>
              <a:rPr lang="zh-CN" altLang="en-US"/>
              <a:t>大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945640"/>
            <a:ext cx="8380095" cy="44532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806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EI/SCI</a:t>
            </a:r>
            <a:r>
              <a:rPr lang="en-US" sz="2800"/>
              <a:t>/</a:t>
            </a:r>
            <a:r>
              <a:rPr lang="en-US" altLang="zh-CN" sz="2800"/>
              <a:t>Top Conference/Nature</a:t>
            </a:r>
            <a:r>
              <a:rPr lang="zh-CN" altLang="en-US" sz="2800"/>
              <a:t>投稿</a:t>
            </a:r>
            <a:r>
              <a:rPr lang="en-US" altLang="zh-CN" sz="2800"/>
              <a:t> </a:t>
            </a:r>
            <a:endParaRPr lang="en-US" altLang="zh-CN" sz="2800"/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5023"/>
          <a:stretch>
            <a:fillRect/>
          </a:stretch>
        </p:blipFill>
        <p:spPr>
          <a:xfrm>
            <a:off x="4286885" y="875665"/>
            <a:ext cx="7632700" cy="5186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3685" y="1122045"/>
            <a:ext cx="40640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EI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hlinkClick r:id="rId2" action="ppaction://hlinkfile"/>
              </a:rPr>
              <a:t>https://www.ais.cn/attendees</a:t>
            </a:r>
            <a:endParaRPr lang="en-US" altLang="zh-CN">
              <a:hlinkClick r:id="rId2" action="ppaction://hlinkfil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SCI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IF=5</a:t>
            </a:r>
            <a:r>
              <a:rPr lang="zh-CN" altLang="en-US"/>
              <a:t>以下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Top Confer</a:t>
            </a:r>
            <a:r>
              <a:rPr lang="en-US" altLang="zh-CN"/>
              <a:t>ence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hlinkClick r:id="rId3" action="ppaction://hlinkfile"/>
              </a:rPr>
              <a:t>https://ccfddl.github.io</a:t>
            </a:r>
            <a:endParaRPr lang="en-US" altLang="zh-CN">
              <a:hlinkClick r:id="rId3" action="ppaction://hlinkfil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审稿人对你工作的批评可以让你取得更好的改进，一切工作最终都会有属于它的</a:t>
            </a:r>
            <a:r>
              <a:rPr lang="zh-CN" altLang="en-US"/>
              <a:t>期刊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不要从内心觉得发表一篇</a:t>
            </a:r>
            <a:r>
              <a:rPr lang="en-US" altLang="zh-CN"/>
              <a:t>SCI</a:t>
            </a:r>
            <a:r>
              <a:rPr lang="zh-CN" altLang="en-US"/>
              <a:t>很难，难的</a:t>
            </a:r>
            <a:r>
              <a:rPr lang="en-US" altLang="zh-CN"/>
              <a:t>SCI</a:t>
            </a:r>
            <a:r>
              <a:rPr lang="zh-CN" altLang="en-US"/>
              <a:t>期刊仅仅是一小部分顶</a:t>
            </a:r>
            <a:r>
              <a:rPr lang="zh-CN" altLang="en-US"/>
              <a:t>刊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投稿的工作应该是一步一步提升的过程，不要老是做浅显的研究，不要发太多的水文，要懂得提升自己的</a:t>
            </a:r>
            <a:r>
              <a:rPr lang="zh-CN" altLang="en-US"/>
              <a:t>品味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806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尽可能的参与与自己相关研究的闭门会</a:t>
            </a:r>
            <a:r>
              <a:rPr lang="en-US" altLang="zh-CN" sz="2800"/>
              <a:t>/</a:t>
            </a:r>
            <a:r>
              <a:rPr lang="zh-CN" altLang="en-US" sz="2800"/>
              <a:t>公开课</a:t>
            </a:r>
            <a:endParaRPr lang="zh-CN" altLang="en-US" sz="2800"/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0095" y="778510"/>
            <a:ext cx="6086475" cy="2511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3510915"/>
            <a:ext cx="6110605" cy="2891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5445" y="650240"/>
            <a:ext cx="52819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会议不一定教会你多少知识但会让你对你所处的研究</a:t>
            </a:r>
            <a:r>
              <a:rPr lang="zh-CN" altLang="en-US"/>
              <a:t>的未来有一个大致的</a:t>
            </a:r>
            <a:r>
              <a:rPr lang="zh-CN" altLang="en-US"/>
              <a:t>了解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与别人交流的过程也是一个丰富自己知识的</a:t>
            </a:r>
            <a:r>
              <a:rPr lang="zh-CN" altLang="en-US"/>
              <a:t>过程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社交到更多跟你有同样研究的同学是一件很好的事情，你的圈子也决定了你以后会有多大的</a:t>
            </a:r>
            <a:r>
              <a:rPr lang="zh-CN" altLang="en-US"/>
              <a:t>成就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3"/>
          <a:srcRect b="10051"/>
        </p:blipFill>
        <p:spPr>
          <a:xfrm>
            <a:off x="1354455" y="2126615"/>
            <a:ext cx="2874010" cy="45929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87195" y="3382010"/>
            <a:ext cx="2486025" cy="5765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806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提早</a:t>
            </a:r>
            <a:r>
              <a:rPr lang="zh-CN" altLang="en-US" sz="2800"/>
              <a:t>了解创业</a:t>
            </a:r>
            <a:endParaRPr lang="zh-CN" altLang="en-US" sz="2800"/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" y="695960"/>
            <a:ext cx="4906645" cy="28657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3794760"/>
            <a:ext cx="4906645" cy="2529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852170"/>
            <a:ext cx="6302375" cy="40824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75300" y="5069840"/>
            <a:ext cx="6302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创建一家公司很容易，</a:t>
            </a:r>
            <a:r>
              <a:rPr lang="en-US" altLang="zh-CN"/>
              <a:t>2-3</a:t>
            </a:r>
            <a:r>
              <a:rPr lang="zh-CN" altLang="en-US"/>
              <a:t>个月搞定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从大厂拿到初创支持很容易，</a:t>
            </a:r>
            <a:r>
              <a:rPr lang="en-US" altLang="zh-CN"/>
              <a:t>1</a:t>
            </a:r>
            <a:r>
              <a:rPr lang="zh-CN" altLang="en-US"/>
              <a:t>个月</a:t>
            </a:r>
            <a:r>
              <a:rPr lang="zh-CN" altLang="en-US"/>
              <a:t>搞定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从孵化器（如奇绩创坛）拿支持也很容易，只要你的项目足够</a:t>
            </a:r>
            <a:r>
              <a:rPr lang="zh-CN" altLang="en-US"/>
              <a:t>好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806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博士本质也是一种</a:t>
            </a:r>
            <a:r>
              <a:rPr lang="zh-CN" altLang="en-US" sz="2800"/>
              <a:t>就业</a:t>
            </a:r>
            <a:endParaRPr lang="zh-CN" altLang="en-US" sz="2800"/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5445" y="1305560"/>
            <a:ext cx="59918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博士是一种需要有兴趣的职业，不然</a:t>
            </a:r>
            <a:r>
              <a:rPr lang="zh-CN" altLang="en-US"/>
              <a:t>读博会非常</a:t>
            </a:r>
            <a:r>
              <a:rPr lang="zh-CN" altLang="en-US"/>
              <a:t>痛苦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博士期间除了科研，还有给你了更多创业的可能性，给了你接触更高层次学者和投资者的</a:t>
            </a:r>
            <a:r>
              <a:rPr lang="zh-CN" altLang="en-US"/>
              <a:t>机遇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由</a:t>
            </a:r>
            <a:r>
              <a:rPr lang="en-US" altLang="zh-CN">
                <a:sym typeface="+mn-ea"/>
              </a:rPr>
              <a:t>RA</a:t>
            </a:r>
            <a:r>
              <a:rPr lang="zh-CN" altLang="en-US">
                <a:sym typeface="+mn-ea"/>
              </a:rPr>
              <a:t>转博士和有一段时间的</a:t>
            </a:r>
            <a:r>
              <a:rPr lang="en-US" altLang="zh-CN">
                <a:sym typeface="+mn-ea"/>
              </a:rPr>
              <a:t>GAP</a:t>
            </a:r>
            <a:r>
              <a:rPr lang="zh-CN" altLang="en-US">
                <a:sym typeface="+mn-ea"/>
              </a:rPr>
              <a:t>是一种很普遍的现象，不要觉得这样不好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尽量进入到一些好的高校（</a:t>
            </a:r>
            <a:r>
              <a:rPr lang="en-US" altLang="zh-CN"/>
              <a:t>985</a:t>
            </a:r>
            <a:r>
              <a:rPr lang="zh-CN" altLang="en-US"/>
              <a:t>或者</a:t>
            </a:r>
            <a:r>
              <a:rPr lang="en-US" altLang="zh-CN"/>
              <a:t>QS</a:t>
            </a:r>
            <a:r>
              <a:rPr lang="zh-CN" altLang="en-US"/>
              <a:t>前</a:t>
            </a:r>
            <a:r>
              <a:rPr lang="en-US" altLang="zh-CN"/>
              <a:t>100</a:t>
            </a:r>
            <a:r>
              <a:rPr lang="zh-CN" altLang="en-US"/>
              <a:t>）进行博士学习，也要</a:t>
            </a:r>
            <a:r>
              <a:rPr lang="zh-CN" altLang="en-US"/>
              <a:t>选择比较</a:t>
            </a:r>
            <a:r>
              <a:rPr lang="en-US" altLang="zh-CN"/>
              <a:t>open</a:t>
            </a:r>
            <a:r>
              <a:rPr lang="zh-CN" altLang="en-US"/>
              <a:t>的</a:t>
            </a:r>
            <a:r>
              <a:rPr lang="zh-CN" altLang="en-US"/>
              <a:t>实验室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如果你想要博士期间压力可以小一些可以选择奖学金院校（澳门理工博士全奖</a:t>
            </a:r>
            <a:r>
              <a:rPr lang="en-US" altLang="zh-CN"/>
              <a:t> 2W/</a:t>
            </a:r>
            <a:r>
              <a:rPr lang="zh-CN" altLang="en-US"/>
              <a:t>月，港校普遍</a:t>
            </a:r>
            <a:r>
              <a:rPr lang="en-US" altLang="zh-CN"/>
              <a:t>1.5-2W/</a:t>
            </a:r>
            <a:r>
              <a:rPr lang="zh-CN" altLang="en-US"/>
              <a:t>月，</a:t>
            </a:r>
            <a:r>
              <a:rPr lang="en-US" altLang="zh-CN"/>
              <a:t> </a:t>
            </a:r>
            <a:r>
              <a:rPr lang="zh-CN" altLang="en-US"/>
              <a:t>美国院校</a:t>
            </a:r>
            <a:r>
              <a:rPr lang="en-US" altLang="zh-CN"/>
              <a:t>3000</a:t>
            </a:r>
            <a:r>
              <a:rPr lang="zh-CN" altLang="en-US"/>
              <a:t>美金</a:t>
            </a:r>
            <a:r>
              <a:rPr lang="en-US" altLang="zh-CN"/>
              <a:t>/</a:t>
            </a:r>
            <a:r>
              <a:rPr lang="zh-CN" altLang="en-US"/>
              <a:t>月）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提早规划你博士毕业以后的</a:t>
            </a:r>
            <a:r>
              <a:rPr lang="zh-CN" altLang="en-US"/>
              <a:t>愿景，进高校？</a:t>
            </a:r>
            <a:r>
              <a:rPr lang="zh-CN" altLang="en-US"/>
              <a:t>出国？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海外博士走海外人才计划比较容易进入到</a:t>
            </a:r>
            <a:r>
              <a:rPr lang="en-US" altLang="zh-CN"/>
              <a:t>985</a:t>
            </a:r>
            <a:r>
              <a:rPr lang="zh-CN" altLang="en-US"/>
              <a:t>院校做老师，国内非清北</a:t>
            </a:r>
            <a:r>
              <a:rPr lang="zh-CN" altLang="en-US"/>
              <a:t>很难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在清北拿了博士学位你不一定能进入国外高校，但是在国外拿了博士学位你可以选择在</a:t>
            </a:r>
            <a:r>
              <a:rPr lang="zh-CN" altLang="en-US"/>
              <a:t>国外或者回国进入高校</a:t>
            </a:r>
            <a:r>
              <a:rPr lang="en-US" altLang="zh-CN"/>
              <a:t>/</a:t>
            </a:r>
            <a:r>
              <a:rPr lang="zh-CN" altLang="en-US"/>
              <a:t>工作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3050" y="1541145"/>
            <a:ext cx="5135880" cy="32867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480310"/>
            <a:ext cx="9144000" cy="1164590"/>
          </a:xfrm>
        </p:spPr>
        <p:txBody>
          <a:bodyPr>
            <a:normAutofit/>
          </a:bodyPr>
          <a:lstStyle/>
          <a:p>
            <a:r>
              <a:rPr lang="en-US" altLang="zh-CN" sz="4400">
                <a:sym typeface="+mn-ea"/>
              </a:rPr>
              <a:t>LLM </a:t>
            </a:r>
            <a:r>
              <a:rPr lang="zh-CN" altLang="en-US" sz="4400">
                <a:sym typeface="+mn-ea"/>
              </a:rPr>
              <a:t>概述以及</a:t>
            </a:r>
            <a:r>
              <a:rPr lang="zh-CN" altLang="en-US" sz="4400">
                <a:sym typeface="+mn-ea"/>
              </a:rPr>
              <a:t>给所有人带来的新机遇</a:t>
            </a:r>
            <a:endParaRPr lang="zh-CN" altLang="en-US" sz="4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1"/>
        </p:blipFill>
        <p:spPr>
          <a:xfrm>
            <a:off x="1036955" y="1295400"/>
            <a:ext cx="3991610" cy="3698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97760" y="4955540"/>
            <a:ext cx="1040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微信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1423035"/>
            <a:ext cx="3550920" cy="3397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31205" y="49936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PPT</a:t>
            </a:r>
            <a:r>
              <a:rPr lang="zh-CN" altLang="en-US"/>
              <a:t>下载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3456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个人介绍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632585" y="5869305"/>
            <a:ext cx="96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王荣胜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04665" y="859790"/>
            <a:ext cx="747141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本科：河南理工大学</a:t>
            </a:r>
            <a:r>
              <a:rPr lang="en-US" altLang="zh-CN" sz="2000"/>
              <a:t>2018</a:t>
            </a:r>
            <a:r>
              <a:rPr lang="zh-CN" altLang="en-US" sz="2000"/>
              <a:t>级计算机实验班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硕士：澳门理工大学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博士：香港科技大学</a:t>
            </a:r>
            <a:r>
              <a:rPr lang="en-US" altLang="zh-CN" sz="2000"/>
              <a:t> / </a:t>
            </a:r>
            <a:r>
              <a:rPr lang="zh-CN" altLang="en-US" sz="2000"/>
              <a:t>美国罗格斯大学待录取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珠海横琴奇元科技联创</a:t>
            </a:r>
            <a:r>
              <a:rPr lang="en-US" altLang="zh-CN" sz="2000"/>
              <a:t> &amp; CTO </a:t>
            </a:r>
            <a:r>
              <a:rPr lang="zh-CN" altLang="en-US" sz="2000"/>
              <a:t>（</a:t>
            </a:r>
            <a:r>
              <a:rPr lang="en-US" altLang="zh-CN" sz="2000"/>
              <a:t>AWS，华为</a:t>
            </a:r>
            <a:r>
              <a:rPr lang="en-US" altLang="zh-CN" sz="2000">
                <a:solidFill>
                  <a:srgbClr val="FF0000"/>
                </a:solidFill>
              </a:rPr>
              <a:t>初创扶持</a:t>
            </a:r>
            <a:r>
              <a:rPr lang="zh-CN" altLang="en-US" sz="2000"/>
              <a:t>）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百度飞桨</a:t>
            </a:r>
            <a:r>
              <a:rPr lang="en-US" altLang="zh-CN" sz="2000"/>
              <a:t>PPDE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Github</a:t>
            </a:r>
            <a:r>
              <a:rPr lang="zh-CN" altLang="en-US" sz="2000"/>
              <a:t>获得</a:t>
            </a:r>
            <a:r>
              <a:rPr lang="en-US" altLang="zh-CN" sz="2000"/>
              <a:t> </a:t>
            </a:r>
            <a:r>
              <a:rPr lang="en-US" altLang="zh-CN" sz="2000">
                <a:solidFill>
                  <a:srgbClr val="FF0000"/>
                </a:solidFill>
              </a:rPr>
              <a:t>23.5k</a:t>
            </a:r>
            <a:r>
              <a:rPr lang="en-US" altLang="zh-CN" sz="2000"/>
              <a:t> Stars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论文发表</a:t>
            </a:r>
            <a:r>
              <a:rPr lang="en-US" altLang="zh-CN" sz="2000">
                <a:solidFill>
                  <a:srgbClr val="FF0000"/>
                </a:solidFill>
              </a:rPr>
              <a:t>17</a:t>
            </a:r>
            <a:r>
              <a:rPr lang="zh-CN" altLang="en-US" sz="2000"/>
              <a:t>篇（含合作以及预印本），</a:t>
            </a:r>
            <a:r>
              <a:rPr lang="en-US" altLang="zh-CN" sz="2000"/>
              <a:t>Google Scholar</a:t>
            </a:r>
            <a:r>
              <a:rPr lang="zh-CN" altLang="en-US" sz="2000">
                <a:solidFill>
                  <a:srgbClr val="FF0000"/>
                </a:solidFill>
              </a:rPr>
              <a:t>引用</a:t>
            </a:r>
            <a:r>
              <a:rPr lang="en-US" altLang="zh-CN" sz="2000">
                <a:solidFill>
                  <a:srgbClr val="FF0000"/>
                </a:solidFill>
              </a:rPr>
              <a:t>40+</a:t>
            </a:r>
            <a:endParaRPr lang="en-US" altLang="zh-CN" sz="20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百度飞桨</a:t>
            </a:r>
            <a:r>
              <a:rPr lang="en-US" altLang="zh-CN" sz="2000"/>
              <a:t>/</a:t>
            </a:r>
            <a:r>
              <a:rPr lang="zh-CN" altLang="en-US" sz="2000"/>
              <a:t>星河、智谱</a:t>
            </a:r>
            <a:r>
              <a:rPr lang="en-US" altLang="zh-CN" sz="2000"/>
              <a:t>AI</a:t>
            </a:r>
            <a:r>
              <a:rPr lang="zh-CN" altLang="en-US" sz="2000"/>
              <a:t>公开课主讲人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Kaggle</a:t>
            </a:r>
            <a:r>
              <a:rPr lang="zh-CN" altLang="en-US" sz="2000"/>
              <a:t>以及创新创业大赛</a:t>
            </a:r>
            <a:r>
              <a:rPr lang="en-US" altLang="zh-CN" sz="2000"/>
              <a:t>/</a:t>
            </a:r>
            <a:r>
              <a:rPr lang="zh-CN" altLang="en-US" sz="2000"/>
              <a:t>黑客松获奖者（</a:t>
            </a:r>
            <a:r>
              <a:rPr lang="en-US" altLang="zh-CN" sz="2000">
                <a:solidFill>
                  <a:srgbClr val="FF0000"/>
                </a:solidFill>
              </a:rPr>
              <a:t>Kaggle</a:t>
            </a:r>
            <a:r>
              <a:rPr lang="zh-CN" altLang="en-US" sz="2000">
                <a:solidFill>
                  <a:srgbClr val="FF0000"/>
                </a:solidFill>
              </a:rPr>
              <a:t>银牌</a:t>
            </a:r>
            <a:r>
              <a:rPr lang="zh-CN" altLang="en-US" sz="2000"/>
              <a:t>，百度飞桨黑客松</a:t>
            </a:r>
            <a:r>
              <a:rPr lang="zh-CN" altLang="en-US" sz="2000">
                <a:solidFill>
                  <a:srgbClr val="FF0000"/>
                </a:solidFill>
              </a:rPr>
              <a:t>全国一等奖</a:t>
            </a:r>
            <a:r>
              <a:rPr lang="zh-CN" altLang="en-US" sz="2000"/>
              <a:t>，百川智能</a:t>
            </a:r>
            <a:r>
              <a:rPr lang="en-US" altLang="zh-CN" sz="2000"/>
              <a:t>AGI</a:t>
            </a:r>
            <a:r>
              <a:rPr lang="zh-CN" altLang="en-US" sz="2000"/>
              <a:t>黑客松</a:t>
            </a:r>
            <a:r>
              <a:rPr lang="zh-CN" altLang="en-US" sz="2000">
                <a:solidFill>
                  <a:srgbClr val="FF0000"/>
                </a:solidFill>
              </a:rPr>
              <a:t>全国铜奖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pic>
        <p:nvPicPr>
          <p:cNvPr id="8" name="图片 7"/>
          <p:cNvPicPr/>
          <p:nvPr/>
        </p:nvPicPr>
        <p:blipFill>
          <a:blip r:embed="rId1"/>
        </p:blipFill>
        <p:spPr>
          <a:xfrm>
            <a:off x="315595" y="859790"/>
            <a:ext cx="3843020" cy="493268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480310"/>
            <a:ext cx="9144000" cy="1164590"/>
          </a:xfrm>
        </p:spPr>
        <p:txBody>
          <a:bodyPr/>
          <a:lstStyle/>
          <a:p>
            <a:r>
              <a:rPr lang="zh-CN" altLang="en-US" sz="4400">
                <a:sym typeface="+mn-ea"/>
              </a:rPr>
              <a:t>提前规划，本科阶段充实自己</a:t>
            </a:r>
            <a:endParaRPr lang="zh-CN" altLang="en-US"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3456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我的本科经历</a:t>
            </a:r>
            <a:endParaRPr lang="zh-CN" altLang="en-US" sz="2800"/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5445" y="798195"/>
            <a:ext cx="11282680" cy="5605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高考后进入河南理工大学计算机学院</a:t>
            </a:r>
            <a:endParaRPr lang="zh-CN" alt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/>
              <a:t>选拔进入</a:t>
            </a:r>
            <a:r>
              <a:rPr lang="en-US" altLang="zh-CN" sz="2400"/>
              <a:t>2018</a:t>
            </a:r>
            <a:r>
              <a:rPr lang="zh-CN" altLang="en-US" sz="2400"/>
              <a:t>级计算机实验班</a:t>
            </a:r>
            <a:endParaRPr lang="zh-CN" alt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大一学习高数</a:t>
            </a:r>
            <a:r>
              <a:rPr lang="en-US" altLang="zh-CN" sz="2400"/>
              <a:t>/</a:t>
            </a:r>
            <a:r>
              <a:rPr lang="zh-CN" altLang="en-US" sz="2400"/>
              <a:t>英语</a:t>
            </a:r>
            <a:r>
              <a:rPr lang="en-US" altLang="zh-CN" sz="2400"/>
              <a:t>...</a:t>
            </a:r>
            <a:endParaRPr lang="en-US" altLang="zh-CN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大一暑假留校学习</a:t>
            </a:r>
            <a:r>
              <a:rPr lang="en-US" altLang="zh-CN" sz="2400"/>
              <a:t>AI</a:t>
            </a:r>
            <a:r>
              <a:rPr lang="zh-CN" altLang="en-US" sz="2400"/>
              <a:t>，持续到大二，中间参加数据科学竞赛</a:t>
            </a:r>
            <a:r>
              <a:rPr lang="en-US" altLang="zh-CN" sz="2400"/>
              <a:t>/</a:t>
            </a:r>
            <a:r>
              <a:rPr lang="zh-CN" altLang="en-US" sz="2400"/>
              <a:t>创新创业大赛</a:t>
            </a:r>
            <a:endParaRPr lang="en-US" altLang="zh-CN" sz="24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机器学习</a:t>
            </a:r>
            <a:endParaRPr lang="zh-CN" altLang="en-US" sz="24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深度学习</a:t>
            </a:r>
            <a:endParaRPr lang="zh-CN" alt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大三大四考研，考研失利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6480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从现在开始，做好未来选择</a:t>
            </a:r>
            <a:endParaRPr lang="zh-CN" altLang="en-US" sz="2800"/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45" y="793750"/>
            <a:ext cx="4554220" cy="58629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69205" y="892810"/>
            <a:ext cx="690118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就业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前后端？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数据结构</a:t>
            </a:r>
            <a:r>
              <a:rPr lang="en-US" altLang="zh-CN"/>
              <a:t>/LeetCode/Vue/Java/SpringBoot</a:t>
            </a:r>
            <a:r>
              <a:rPr lang="zh-CN" altLang="en-US"/>
              <a:t>，以实际项目为主导，保持持续的实习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算法？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算法</a:t>
            </a:r>
            <a:r>
              <a:rPr lang="en-US" altLang="zh-CN"/>
              <a:t>ACM/C</a:t>
            </a:r>
            <a:r>
              <a:rPr lang="zh-CN" altLang="en-US"/>
              <a:t>和</a:t>
            </a:r>
            <a:r>
              <a:rPr lang="en-US" altLang="zh-CN"/>
              <a:t>C++/</a:t>
            </a:r>
            <a:r>
              <a:rPr lang="zh-CN" altLang="en-US"/>
              <a:t>了解</a:t>
            </a:r>
            <a:r>
              <a:rPr lang="en-US" altLang="zh-CN"/>
              <a:t>AI</a:t>
            </a:r>
            <a:r>
              <a:rPr lang="zh-CN" altLang="en-US"/>
              <a:t>，以竞赛为主导，保持竞赛热情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升学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保研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好好学习，保持自己高绩点和竞赛获奖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无本科科研过程，直博很难，博士给自己更多选择（比如国外）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可以考虑留学，</a:t>
            </a:r>
            <a:r>
              <a:rPr lang="en-US" altLang="zh-CN"/>
              <a:t>QS300</a:t>
            </a:r>
            <a:r>
              <a:rPr lang="zh-CN" altLang="en-US"/>
              <a:t>以内全球院校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考研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备好</a:t>
            </a:r>
            <a:r>
              <a:rPr lang="en-US" altLang="zh-CN"/>
              <a:t>408</a:t>
            </a:r>
            <a:r>
              <a:rPr lang="zh-CN" altLang="en-US"/>
              <a:t>以及主科目的学习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大一大二做好</a:t>
            </a:r>
            <a:r>
              <a:rPr lang="en-US" altLang="zh-CN"/>
              <a:t>AI</a:t>
            </a:r>
            <a:r>
              <a:rPr lang="zh-CN" altLang="en-US"/>
              <a:t>的基础学习，除了做冷门方向课题的硕士导师，其它大多数都在做</a:t>
            </a:r>
            <a:r>
              <a:rPr lang="en-US" altLang="zh-CN"/>
              <a:t>AI</a:t>
            </a:r>
            <a:endParaRPr lang="en-US" altLang="zh-CN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适当参加一些数据科学竞赛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创业创业大赛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提前了解一下留学，为自己多开拓一些道路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6480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学好英文口语，让你的优势更加明显</a:t>
            </a:r>
            <a:endParaRPr lang="zh-CN" altLang="en-US" sz="2800"/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5445" y="664845"/>
            <a:ext cx="45999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为什么要学好英文口语？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论文写作</a:t>
            </a:r>
            <a:r>
              <a:rPr lang="en-US" altLang="zh-CN"/>
              <a:t>/</a:t>
            </a:r>
            <a:r>
              <a:rPr lang="zh-CN" altLang="en-US"/>
              <a:t>会议交流</a:t>
            </a:r>
            <a:r>
              <a:rPr lang="en-US" altLang="zh-CN"/>
              <a:t>/</a:t>
            </a:r>
            <a:r>
              <a:rPr lang="zh-CN" altLang="en-US"/>
              <a:t>留学</a:t>
            </a:r>
            <a:r>
              <a:rPr lang="en-US" altLang="zh-CN"/>
              <a:t>/</a:t>
            </a:r>
            <a:r>
              <a:rPr lang="zh-CN" altLang="en-US"/>
              <a:t>旅游出行</a:t>
            </a:r>
            <a:r>
              <a:rPr lang="en-US" altLang="zh-CN"/>
              <a:t>/</a:t>
            </a:r>
            <a:r>
              <a:rPr lang="zh-CN" altLang="en-US"/>
              <a:t>推特和</a:t>
            </a:r>
            <a:r>
              <a:rPr lang="en-US" altLang="zh-CN"/>
              <a:t>YouTube</a:t>
            </a:r>
            <a:r>
              <a:rPr lang="zh-CN" altLang="en-US"/>
              <a:t>的学习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外企</a:t>
            </a:r>
            <a:r>
              <a:rPr lang="en-US" altLang="zh-CN"/>
              <a:t>/</a:t>
            </a:r>
            <a:r>
              <a:rPr lang="zh-CN" altLang="en-US"/>
              <a:t>创业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585470"/>
            <a:ext cx="2917190" cy="601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0" y="579755"/>
            <a:ext cx="2924175" cy="6038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34" y="1843405"/>
            <a:ext cx="3105785" cy="4755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788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ym typeface="+mn-ea"/>
              </a:rPr>
              <a:t>提前接触科研，在本校或者出去做</a:t>
            </a:r>
            <a:r>
              <a:rPr lang="en-US" altLang="zh-CN" sz="2800">
                <a:sym typeface="+mn-ea"/>
              </a:rPr>
              <a:t>RA/</a:t>
            </a:r>
            <a:r>
              <a:rPr lang="zh-CN" altLang="en-US" sz="2800">
                <a:sym typeface="+mn-ea"/>
              </a:rPr>
              <a:t>访问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实习</a:t>
            </a:r>
            <a:endParaRPr lang="zh-CN" altLang="en-US" sz="2800"/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85445" y="821690"/>
            <a:ext cx="1717675" cy="797560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进入一个领域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45410" y="821690"/>
            <a:ext cx="1717675" cy="797560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读文献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05375" y="821690"/>
            <a:ext cx="1717675" cy="797560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发现问题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65340" y="821690"/>
            <a:ext cx="1717675" cy="797560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提出解决方法进行实验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425305" y="821690"/>
            <a:ext cx="1717675" cy="797560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发表论文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11" idx="1"/>
          </p:cNvCxnSpPr>
          <p:nvPr/>
        </p:nvCxnSpPr>
        <p:spPr>
          <a:xfrm>
            <a:off x="2103120" y="1220470"/>
            <a:ext cx="542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363085" y="1220470"/>
            <a:ext cx="542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623050" y="1220470"/>
            <a:ext cx="542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883015" y="1220470"/>
            <a:ext cx="542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445" y="1684655"/>
            <a:ext cx="112210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本校内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根据导师的研究方向，从中选择自己感兴趣的领域进行学习和研究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进行完整的研究，并发表相关工作（</a:t>
            </a:r>
            <a:r>
              <a:rPr lang="en-US" altLang="zh-CN"/>
              <a:t>8-10</a:t>
            </a:r>
            <a:r>
              <a:rPr lang="zh-CN" altLang="en-US"/>
              <a:t>页英文论文）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/>
              <a:t>阶段性的研究，发表在会议</a:t>
            </a:r>
            <a:r>
              <a:rPr lang="zh-CN" altLang="en-US">
                <a:sym typeface="+mn-ea"/>
              </a:rPr>
              <a:t>（如</a:t>
            </a:r>
            <a:r>
              <a:rPr lang="en-US" altLang="zh-CN">
                <a:sym typeface="+mn-ea"/>
              </a:rPr>
              <a:t>CVPR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ACL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IJCAI</a:t>
            </a:r>
            <a:r>
              <a:rPr lang="zh-CN" altLang="en-US">
                <a:sym typeface="+mn-ea"/>
              </a:rPr>
              <a:t>等）</a:t>
            </a:r>
            <a:r>
              <a:rPr lang="zh-CN" altLang="en-US"/>
              <a:t>的</a:t>
            </a:r>
            <a:r>
              <a:rPr lang="en-US" altLang="zh-CN"/>
              <a:t>Demo Track</a:t>
            </a:r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页英文论文）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参加各大顶会的</a:t>
            </a:r>
            <a:r>
              <a:rPr lang="en-US" altLang="zh-CN"/>
              <a:t>Workshop</a:t>
            </a:r>
            <a:r>
              <a:rPr lang="zh-CN" altLang="en-US"/>
              <a:t>（如</a:t>
            </a:r>
            <a:r>
              <a:rPr lang="en-US" altLang="zh-CN"/>
              <a:t>CVPR</a:t>
            </a:r>
            <a:r>
              <a:rPr lang="zh-CN" altLang="en-US"/>
              <a:t>，</a:t>
            </a:r>
            <a:r>
              <a:rPr lang="en-US" altLang="zh-CN"/>
              <a:t>ACL</a:t>
            </a:r>
            <a:r>
              <a:rPr lang="zh-CN" altLang="en-US"/>
              <a:t>，</a:t>
            </a:r>
            <a:r>
              <a:rPr lang="en-US" altLang="zh-CN"/>
              <a:t>IJCAI</a:t>
            </a:r>
            <a:r>
              <a:rPr lang="zh-CN" altLang="en-US"/>
              <a:t>等），获得排名并且发表论文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RA/</a:t>
            </a:r>
            <a:r>
              <a:rPr lang="zh-CN" altLang="en-US"/>
              <a:t>访问</a:t>
            </a:r>
            <a:r>
              <a:rPr lang="en-US" altLang="zh-CN"/>
              <a:t>/</a:t>
            </a:r>
            <a:r>
              <a:rPr lang="zh-CN" altLang="en-US"/>
              <a:t>实习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国内外高校各大实验室设置</a:t>
            </a:r>
            <a:r>
              <a:rPr lang="en-US" altLang="zh-CN"/>
              <a:t>RA/</a:t>
            </a:r>
            <a:r>
              <a:rPr lang="zh-CN" altLang="en-US"/>
              <a:t>访问学者</a:t>
            </a:r>
            <a:r>
              <a:rPr lang="en-US" altLang="zh-CN"/>
              <a:t>/</a:t>
            </a:r>
            <a:r>
              <a:rPr lang="zh-CN" altLang="en-US"/>
              <a:t>实习机会，一般要求不高，可以提前科研以及社交导师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实习也可以进入大小厂的研究院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45" y="3991610"/>
            <a:ext cx="6196330" cy="2555240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2"/>
        </p:blipFill>
        <p:spPr>
          <a:xfrm>
            <a:off x="7096125" y="3954145"/>
            <a:ext cx="4244975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788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ym typeface="+mn-ea"/>
              </a:rPr>
              <a:t>参与算法刷题</a:t>
            </a:r>
            <a:r>
              <a:rPr lang="en-US" altLang="zh-CN" sz="2800">
                <a:sym typeface="+mn-ea"/>
              </a:rPr>
              <a:t>/AI</a:t>
            </a:r>
            <a:r>
              <a:rPr lang="zh-CN" altLang="en-US" sz="2800">
                <a:sym typeface="+mn-ea"/>
              </a:rPr>
              <a:t>竞赛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数据竞赛与开源</a:t>
            </a:r>
            <a:endParaRPr lang="zh-CN" altLang="en-US" sz="280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5445" y="741680"/>
            <a:ext cx="4547235" cy="3390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算法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LeetCode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ACM</a:t>
            </a: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AI</a:t>
            </a:r>
            <a:r>
              <a:rPr lang="zh-CN" altLang="en-US"/>
              <a:t>竞赛</a:t>
            </a:r>
            <a:r>
              <a:rPr lang="en-US" altLang="zh-CN"/>
              <a:t>/</a:t>
            </a:r>
            <a:r>
              <a:rPr lang="zh-CN" altLang="en-US"/>
              <a:t>数据竞赛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hlinkClick r:id="rId1" action="ppaction://hlinkfile"/>
              </a:rPr>
              <a:t>CompHub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百度</a:t>
            </a:r>
            <a:r>
              <a:rPr lang="en-US" altLang="zh-CN"/>
              <a:t>/</a:t>
            </a:r>
            <a:r>
              <a:rPr lang="zh-CN" altLang="en-US"/>
              <a:t>百川</a:t>
            </a:r>
            <a:r>
              <a:rPr lang="en-US" altLang="zh-CN"/>
              <a:t>/</a:t>
            </a:r>
            <a:r>
              <a:rPr lang="zh-CN" altLang="en-US"/>
              <a:t>科大讯飞等创新创业赛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开源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Github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获得</a:t>
            </a:r>
            <a:r>
              <a:rPr lang="en-US" altLang="zh-CN"/>
              <a:t>Stars</a:t>
            </a:r>
            <a:r>
              <a:rPr lang="zh-CN" altLang="en-US"/>
              <a:t>和</a:t>
            </a:r>
            <a:r>
              <a:rPr lang="en-US" altLang="zh-CN"/>
              <a:t>Followers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获得个人</a:t>
            </a:r>
            <a:r>
              <a:rPr lang="en-US" altLang="zh-CN"/>
              <a:t>IP</a:t>
            </a:r>
            <a:r>
              <a:rPr lang="zh-CN" altLang="en-US"/>
              <a:t>成就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获得来自全球的关注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获得与他人协作的经验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680" y="855345"/>
            <a:ext cx="6739890" cy="5676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613410" y="4234815"/>
            <a:ext cx="3898900" cy="23660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5445" y="57785"/>
            <a:ext cx="8964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ym typeface="+mn-ea"/>
              </a:rPr>
              <a:t>不要给自己设限，要有终身学习观念</a:t>
            </a:r>
            <a:endParaRPr lang="zh-CN" altLang="en-US" sz="280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6525" y="64770"/>
            <a:ext cx="248920" cy="5207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97280" y="6521569"/>
            <a:ext cx="1055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Youtube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155831" y="6552198"/>
            <a:ext cx="1055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X</a:t>
            </a:r>
            <a:r>
              <a:rPr lang="zh-CN" altLang="en-US" sz="1600" dirty="0"/>
              <a:t> </a:t>
            </a:r>
            <a:r>
              <a:rPr lang="en-US" altLang="zh-CN" sz="1600" dirty="0"/>
              <a:t>(Twitter)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094950" y="6532222"/>
            <a:ext cx="1055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小红书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007797" y="6519446"/>
            <a:ext cx="1055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知乎</a:t>
            </a:r>
            <a:endParaRPr lang="zh-CN" altLang="en-US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6" y="677119"/>
            <a:ext cx="2819677" cy="582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46" y="677118"/>
            <a:ext cx="2824354" cy="582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73" y="677118"/>
            <a:ext cx="2824354" cy="581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12" y="672288"/>
            <a:ext cx="2824354" cy="582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ExYjVjMWNiM2EyZTkyODQ4MTBhOTgxZDZmOTY1Nz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</Words>
  <Application>WPS 演示</Application>
  <PresentationFormat>宽屏</PresentationFormat>
  <Paragraphs>176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AI与大模型时代的学习与成长</vt:lpstr>
      <vt:lpstr>PowerPoint 演示文稿</vt:lpstr>
      <vt:lpstr>提前规划，本科阶段充实自己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明确目标，硕士阶段深耕细作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LLM 概述以及给所有人带来的新机遇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王荣胜</dc:creator>
  <cp:lastModifiedBy>王荣胜</cp:lastModifiedBy>
  <cp:revision>242</cp:revision>
  <dcterms:created xsi:type="dcterms:W3CDTF">2023-08-09T12:44:00Z</dcterms:created>
  <dcterms:modified xsi:type="dcterms:W3CDTF">2024-06-16T10:57:50Z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2052-12.1.0.17133</vt:lpwstr>
  </property>
</Properties>
</file>